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
      <p:font typeface="Source Code Pro"/>
      <p:regular r:id="rId50"/>
      <p:bold r:id="rId51"/>
      <p:italic r:id="rId52"/>
      <p:boldItalic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2108A7-968C-4B52-9280-B2C961AB9DD6}">
  <a:tblStyle styleId="{062108A7-968C-4B52-9280-B2C961AB9D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regular.fntdata"/><Relationship Id="rId41" Type="http://schemas.openxmlformats.org/officeDocument/2006/relationships/slide" Target="slides/slide35.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CodePro-bold.fntdata"/><Relationship Id="rId50" Type="http://schemas.openxmlformats.org/officeDocument/2006/relationships/font" Target="fonts/SourceCodePro-regular.fntdata"/><Relationship Id="rId53" Type="http://schemas.openxmlformats.org/officeDocument/2006/relationships/font" Target="fonts/SourceCodePro-boldItalic.fntdata"/><Relationship Id="rId52" Type="http://schemas.openxmlformats.org/officeDocument/2006/relationships/font" Target="fonts/SourceCodePro-italic.fntdata"/><Relationship Id="rId11" Type="http://schemas.openxmlformats.org/officeDocument/2006/relationships/slide" Target="slides/slide5.xml"/><Relationship Id="rId55" Type="http://schemas.openxmlformats.org/officeDocument/2006/relationships/font" Target="fonts/Oswald-bold.fntdata"/><Relationship Id="rId10" Type="http://schemas.openxmlformats.org/officeDocument/2006/relationships/slide" Target="slides/slide4.xml"/><Relationship Id="rId54"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11bf55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11bf55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a:t>
            </a:r>
            <a:r>
              <a:rPr lang="en">
                <a:latin typeface="Lato"/>
                <a:ea typeface="Lato"/>
                <a:cs typeface="Lato"/>
                <a:sym typeface="Lato"/>
              </a:rPr>
              <a:t>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11bf55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11bf55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28600" y="914400"/>
            <a:ext cx="8686800" cy="182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 name="Google Shape;52;p11"/>
          <p:cNvSpPr txBox="1"/>
          <p:nvPr>
            <p:ph idx="1" type="body"/>
          </p:nvPr>
        </p:nvSpPr>
        <p:spPr>
          <a:xfrm>
            <a:off x="228600" y="3200400"/>
            <a:ext cx="8686800" cy="16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28600" y="1600200"/>
            <a:ext cx="8686800" cy="3200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00600" y="1600200"/>
            <a:ext cx="4114800" cy="320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228600" y="1600200"/>
            <a:ext cx="4114800" cy="320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57200" y="457200"/>
            <a:ext cx="8229600" cy="4191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28600" y="914400"/>
            <a:ext cx="4114800" cy="1828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4" name="Google Shape;44;p9"/>
          <p:cNvSpPr txBox="1"/>
          <p:nvPr>
            <p:ph idx="1" type="subTitle"/>
          </p:nvPr>
        </p:nvSpPr>
        <p:spPr>
          <a:xfrm>
            <a:off x="228600" y="2743200"/>
            <a:ext cx="4114800" cy="137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5" name="Google Shape;45;p9"/>
          <p:cNvSpPr txBox="1"/>
          <p:nvPr>
            <p:ph idx="2" type="body"/>
          </p:nvPr>
        </p:nvSpPr>
        <p:spPr>
          <a:xfrm>
            <a:off x="4800600" y="228600"/>
            <a:ext cx="4114800" cy="4572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228600" y="4114800"/>
            <a:ext cx="8686800" cy="685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academic folk)</a:t>
            </a:r>
            <a:endParaRPr sz="2400"/>
          </a:p>
        </p:txBody>
      </p:sp>
      <p:sp>
        <p:nvSpPr>
          <p:cNvPr id="61" name="Google Shape;61;p13"/>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28600" y="1600200"/>
            <a:ext cx="3886200" cy="32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Absolute:</a:t>
            </a:r>
            <a:endParaRPr b="1" sz="1400"/>
          </a:p>
          <a:p>
            <a:pPr indent="0" lvl="0" marL="0" rtl="0" algn="l">
              <a:spcBef>
                <a:spcPts val="1600"/>
              </a:spcBef>
              <a:spcAft>
                <a:spcPts val="0"/>
              </a:spcAft>
              <a:buNone/>
            </a:pPr>
            <a:r>
              <a:rPr lang="en" sz="1400"/>
              <a:t>1px = 1</a:t>
            </a:r>
            <a:endParaRPr sz="1400"/>
          </a:p>
          <a:p>
            <a:pPr indent="0" lvl="0" marL="0" rtl="0" algn="l">
              <a:spcBef>
                <a:spcPts val="1600"/>
              </a:spcBef>
              <a:spcAft>
                <a:spcPts val="0"/>
              </a:spcAft>
              <a:buNone/>
            </a:pPr>
            <a:r>
              <a:rPr lang="en" sz="1400"/>
              <a:t>1in = 96</a:t>
            </a:r>
            <a:endParaRPr sz="1400"/>
          </a:p>
          <a:p>
            <a:pPr indent="0" lvl="0" marL="0" rtl="0" algn="l">
              <a:spcBef>
                <a:spcPts val="1600"/>
              </a:spcBef>
              <a:spcAft>
                <a:spcPts val="0"/>
              </a:spcAft>
              <a:buNone/>
            </a:pPr>
            <a:r>
              <a:rPr lang="en" sz="1400"/>
              <a:t>1cm = </a:t>
            </a:r>
            <a:r>
              <a:rPr lang="en" sz="1400">
                <a:solidFill>
                  <a:srgbClr val="222233"/>
                </a:solidFill>
              </a:rPr>
              <a:t>37.795</a:t>
            </a:r>
            <a:endParaRPr sz="1400"/>
          </a:p>
          <a:p>
            <a:pPr indent="0" lvl="0" marL="0" rtl="0" algn="l">
              <a:spcBef>
                <a:spcPts val="1600"/>
              </a:spcBef>
              <a:spcAft>
                <a:spcPts val="0"/>
              </a:spcAft>
              <a:buNone/>
            </a:pPr>
            <a:r>
              <a:rPr lang="en" sz="1400"/>
              <a:t>1pt = 1.333</a:t>
            </a:r>
            <a:endParaRPr sz="1400"/>
          </a:p>
          <a:p>
            <a:pPr indent="0" lvl="0" marL="0" rtl="0" algn="l">
              <a:spcBef>
                <a:spcPts val="1600"/>
              </a:spcBef>
              <a:spcAft>
                <a:spcPts val="0"/>
              </a:spcAft>
              <a:buNone/>
            </a:pPr>
            <a:r>
              <a:rPr b="1" lang="en" sz="1400"/>
              <a:t>Relative:</a:t>
            </a:r>
            <a:endParaRPr sz="1400"/>
          </a:p>
          <a:p>
            <a:pPr indent="0" lvl="0" marL="0" rtl="0" algn="l">
              <a:spcBef>
                <a:spcPts val="1600"/>
              </a:spcBef>
              <a:spcAft>
                <a:spcPts val="1600"/>
              </a:spcAft>
              <a:buNone/>
            </a:pPr>
            <a:r>
              <a:rPr lang="en" sz="1400"/>
              <a:t>1em = current font size</a:t>
            </a:r>
            <a:endParaRPr sz="1400"/>
          </a:p>
        </p:txBody>
      </p:sp>
      <p:sp>
        <p:nvSpPr>
          <p:cNvPr id="118" name="Google Shape;118;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19" name="Google Shape;119;p2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x y width height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viewBox</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70 60 100 75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125" name="Google Shape;125;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26" name="Google Shape;126;p2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4in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3in</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32" name="Google Shape;132;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33" name="Google Shape;133;p24"/>
          <p:cNvPicPr preferRelativeResize="0"/>
          <p:nvPr/>
        </p:nvPicPr>
        <p:blipFill rotWithShape="1">
          <a:blip r:embed="rId3">
            <a:alphaModFix/>
          </a:blip>
          <a:srcRect b="0" l="2380" r="2380" t="0"/>
          <a:stretch/>
        </p:blipFill>
        <p:spPr>
          <a:xfrm>
            <a:off x="4572000" y="1600200"/>
            <a:ext cx="36576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skyblue</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stroke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blue</a:t>
            </a:r>
            <a:r>
              <a:rPr lang="en" sz="1800">
                <a:solidFill>
                  <a:srgbClr val="64B5F6"/>
                </a:solidFill>
                <a:latin typeface="Source Code Pro"/>
                <a:ea typeface="Source Code Pro"/>
                <a:cs typeface="Source Code Pro"/>
                <a:sym typeface="Source Code Pro"/>
              </a:rPr>
              <a:t>"</a:t>
            </a:r>
            <a:endParaRPr sz="1800">
              <a:solidFill>
                <a:srgbClr val="CE93D8"/>
              </a:solidFill>
              <a:latin typeface="Source Code Pro"/>
              <a:ea typeface="Source Code Pro"/>
              <a:cs typeface="Source Code Pro"/>
              <a:sym typeface="Source Code Pro"/>
            </a:endParaRPr>
          </a:p>
        </p:txBody>
      </p:sp>
      <p:sp>
        <p:nvSpPr>
          <p:cNvPr id="139" name="Google Shape;139;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40" name="Google Shape;140;p25"/>
          <p:cNvPicPr preferRelativeResize="0"/>
          <p:nvPr/>
        </p:nvPicPr>
        <p:blipFill rotWithShape="1">
          <a:blip r:embed="rId3">
            <a:alphaModFix/>
          </a:blip>
          <a:srcRect b="6256" l="0" r="0" t="6247"/>
          <a:stretch/>
        </p:blipFill>
        <p:spPr>
          <a:xfrm>
            <a:off x="5029200" y="1600200"/>
            <a:ext cx="3657600" cy="320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46" name="Google Shape;146;p26"/>
          <p:cNvGraphicFramePr/>
          <p:nvPr/>
        </p:nvGraphicFramePr>
        <p:xfrm>
          <a:off x="451325" y="1594100"/>
          <a:ext cx="3000000" cy="3000000"/>
        </p:xfrm>
        <a:graphic>
          <a:graphicData uri="http://schemas.openxmlformats.org/drawingml/2006/table">
            <a:tbl>
              <a:tblPr>
                <a:noFill/>
                <a:tableStyleId>{062108A7-968C-4B52-9280-B2C961AB9DD6}</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47" name="Google Shape;147;p26"/>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height</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53" name="Google Shape;153;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54" name="Google Shape;154;p2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circle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c</a:t>
            </a: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r</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0" name="Google Shape;160;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61" name="Google Shape;161;p2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y1</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y2</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67" name="Google Shape;167;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8" name="Google Shape;168;p2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polygon/polyline</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points</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x y x y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latin typeface="Source Code Pro"/>
              <a:ea typeface="Source Code Pro"/>
              <a:cs typeface="Source Code Pro"/>
              <a:sym typeface="Source Code Pro"/>
            </a:endParaRPr>
          </a:p>
        </p:txBody>
      </p:sp>
      <p:sp>
        <p:nvSpPr>
          <p:cNvPr id="174" name="Google Shape;174;p3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5" name="Google Shape;175;p3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&lt;!-- 1 --&gt;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&lt;!-- 2 --&gt;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&lt;!-- 3 --&gt;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rect</a:t>
            </a:r>
            <a:r>
              <a:rPr lang="en" sz="1800">
                <a:solidFill>
                  <a:srgbClr val="64B5F6"/>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 </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181" name="Google Shape;181;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2" name="Google Shape;182;p3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8" name="Google Shape;188;p32"/>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opacity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99" name="Google Shape;199;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200" name="Google Shape;200;p3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stroke-width</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206" name="Google Shape;206;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7" name="Google Shape;207;p3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butt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square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stroke-linecap</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13" name="Google Shape;213;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4" name="Google Shape;214;p3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miter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bevel</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stroke-linejoin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round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0" name="Google Shape;220;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21" name="Google Shape;221;p37"/>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format --&gt;</a:t>
            </a:r>
            <a:endParaRPr sz="1800">
              <a:solidFill>
                <a:srgbClr val="CE93D8"/>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d g d g</a:t>
            </a:r>
            <a:r>
              <a:rPr lang="en" sz="1800">
                <a:solidFill>
                  <a:srgbClr val="DCE775"/>
                </a:solidFill>
                <a:latin typeface="Source Code Pro"/>
                <a:ea typeface="Source Code Pro"/>
                <a:cs typeface="Source Code Pro"/>
                <a:sym typeface="Source Code Pro"/>
              </a:rPr>
              <a:t> </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chemeClr val="lt2"/>
                </a:solidFill>
                <a:latin typeface="Source Code Pro"/>
                <a:ea typeface="Source Code Pro"/>
                <a:cs typeface="Source Code Pro"/>
                <a:sym typeface="Source Code Pro"/>
              </a:rPr>
              <a:t>&lt;!-- examples --&gt;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20 10 5 10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27" name="Google Shape;227;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8" name="Google Shape;228;p38"/>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stroke-dasharray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0 15 10 15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34" name="Google Shape;234;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5" name="Google Shape;235;p39"/>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-5</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stroke-dash</a:t>
            </a:r>
            <a:r>
              <a:rPr lang="en" sz="1800">
                <a:solidFill>
                  <a:srgbClr val="CE93D8"/>
                </a:solidFill>
                <a:latin typeface="Source Code Pro"/>
                <a:ea typeface="Source Code Pro"/>
                <a:cs typeface="Source Code Pro"/>
                <a:sym typeface="Source Code Pro"/>
              </a:rPr>
              <a:t>offset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-10</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41" name="Google Shape;241;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2" name="Google Shape;242;p40"/>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45720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Text</a:t>
            </a:r>
            <a:endParaRPr sz="18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CE93D8"/>
              </a:solidFill>
              <a:latin typeface="Source Code Pro"/>
              <a:ea typeface="Source Code Pro"/>
              <a:cs typeface="Source Code Pro"/>
              <a:sym typeface="Source Code Pro"/>
            </a:endParaRPr>
          </a:p>
        </p:txBody>
      </p:sp>
      <p:sp>
        <p:nvSpPr>
          <p:cNvPr id="248" name="Google Shape;248;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9" name="Google Shape;249;p41"/>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2" name="Google Shape;72;p15"/>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73" name="Google Shape;73;p15"/>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font-family</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Montserrat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font-size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16</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font-weight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bold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font-style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italic</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text-decoration</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underline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letter-spacing</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2</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55" name="Google Shape;255;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56" name="Google Shape;256;p42"/>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start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text-anchor</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end</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2" name="Google Shape;262;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63" name="Google Shape;263;p43"/>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baseline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middle</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dominant-baseline</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hanging</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69" name="Google Shape;269;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70" name="Google Shape;270;p44"/>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grumpy</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 </a:t>
            </a:r>
            <a:r>
              <a:rPr lang="en" sz="1800">
                <a:solidFill>
                  <a:srgbClr val="CE93D8"/>
                </a:solidFill>
                <a:latin typeface="Source Code Pro"/>
                <a:ea typeface="Source Code Pro"/>
                <a:cs typeface="Source Code Pro"/>
                <a:sym typeface="Source Code Pro"/>
              </a:rPr>
              <a:t>fill</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#e91e63</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457200" lvl="0" marL="457200" rtl="0" algn="l">
              <a:lnSpc>
                <a:spcPct val="100000"/>
              </a:lnSpc>
              <a:spcBef>
                <a:spcPts val="0"/>
              </a:spcBef>
              <a:spcAft>
                <a:spcPts val="0"/>
              </a:spcAft>
              <a:buNone/>
            </a:pPr>
            <a:r>
              <a:rPr lang="en" sz="1800">
                <a:solidFill>
                  <a:srgbClr val="EFEFEF"/>
                </a:solidFill>
                <a:latin typeface="Source Code Pro"/>
                <a:ea typeface="Source Code Pro"/>
                <a:cs typeface="Source Code Pro"/>
                <a:sym typeface="Source Code Pro"/>
              </a:rPr>
              <a:t>cat</a:t>
            </a:r>
            <a:endParaRPr sz="1800">
              <a:solidFill>
                <a:srgbClr val="EFEFEF"/>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tspan</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64B5F6"/>
                </a:solidFill>
                <a:latin typeface="Source Code Pro"/>
                <a:ea typeface="Source Code Pro"/>
                <a:cs typeface="Source Code Pro"/>
                <a:sym typeface="Source Code Pro"/>
              </a:rPr>
              <a:t>&lt;/</a:t>
            </a:r>
            <a:r>
              <a:rPr lang="en" sz="1800">
                <a:solidFill>
                  <a:srgbClr val="F06292"/>
                </a:solidFill>
                <a:latin typeface="Source Code Pro"/>
                <a:ea typeface="Source Code Pro"/>
                <a:cs typeface="Source Code Pro"/>
                <a:sym typeface="Source Code Pro"/>
              </a:rPr>
              <a:t>text</a:t>
            </a:r>
            <a:r>
              <a:rPr lang="en" sz="1800">
                <a:solidFill>
                  <a:srgbClr val="64B5F6"/>
                </a:solidFill>
                <a:latin typeface="Source Code Pro"/>
                <a:ea typeface="Source Code Pro"/>
                <a:cs typeface="Source Code Pro"/>
                <a:sym typeface="Source Code Pro"/>
              </a:rPr>
              <a:t>&gt;</a:t>
            </a:r>
            <a:endParaRPr sz="1800">
              <a:solidFill>
                <a:srgbClr val="64B5F6"/>
              </a:solidFill>
              <a:latin typeface="Source Code Pro"/>
              <a:ea typeface="Source Code Pro"/>
              <a:cs typeface="Source Code Pro"/>
              <a:sym typeface="Source Code Pro"/>
            </a:endParaRPr>
          </a:p>
        </p:txBody>
      </p:sp>
      <p:sp>
        <p:nvSpPr>
          <p:cNvPr id="276" name="Google Shape;276;p4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77" name="Google Shape;277;p45"/>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228600" y="2286000"/>
            <a:ext cx="4343400" cy="1828800"/>
          </a:xfrm>
          <a:prstGeom prst="rect">
            <a:avLst/>
          </a:prstGeom>
          <a:solidFill>
            <a:schemeClr val="dk2"/>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super</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baseline-shift</a:t>
            </a:r>
            <a:r>
              <a:rPr lang="en" sz="1800">
                <a:solidFill>
                  <a:srgbClr val="64B5F6"/>
                </a:solidFill>
                <a:latin typeface="Source Code Pro"/>
                <a:ea typeface="Source Code Pro"/>
                <a:cs typeface="Source Code Pro"/>
                <a:sym typeface="Source Code Pro"/>
              </a:rPr>
              <a:t>="</a:t>
            </a:r>
            <a:r>
              <a:rPr lang="en" sz="1800">
                <a:solidFill>
                  <a:srgbClr val="DCE775"/>
                </a:solidFill>
                <a:latin typeface="Source Code Pro"/>
                <a:ea typeface="Source Code Pro"/>
                <a:cs typeface="Source Code Pro"/>
                <a:sym typeface="Source Code Pro"/>
              </a:rPr>
              <a:t>sub</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dx</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800">
                <a:solidFill>
                  <a:srgbClr val="CE93D8"/>
                </a:solidFill>
                <a:latin typeface="Source Code Pro"/>
                <a:ea typeface="Source Code Pro"/>
                <a:cs typeface="Source Code Pro"/>
                <a:sym typeface="Source Code Pro"/>
              </a:rPr>
              <a:t>dy</a:t>
            </a:r>
            <a:r>
              <a:rPr lang="en" sz="1800">
                <a:solidFill>
                  <a:srgbClr val="64B5F6"/>
                </a:solidFill>
                <a:latin typeface="Source Code Pro"/>
                <a:ea typeface="Source Code Pro"/>
                <a:cs typeface="Source Code Pro"/>
                <a:sym typeface="Source Code Pro"/>
              </a:rPr>
              <a:t>="</a:t>
            </a:r>
            <a:r>
              <a:rPr lang="en" sz="1800">
                <a:solidFill>
                  <a:schemeClr val="lt2"/>
                </a:solidFill>
                <a:latin typeface="Source Code Pro"/>
                <a:ea typeface="Source Code Pro"/>
                <a:cs typeface="Source Code Pro"/>
                <a:sym typeface="Source Code Pro"/>
              </a:rPr>
              <a:t>...</a:t>
            </a:r>
            <a:r>
              <a:rPr lang="en" sz="1800">
                <a:solidFill>
                  <a:srgbClr val="64B5F6"/>
                </a:solidFill>
                <a:latin typeface="Source Code Pro"/>
                <a:ea typeface="Source Code Pro"/>
                <a:cs typeface="Source Code Pro"/>
                <a:sym typeface="Source Code Pro"/>
              </a:rPr>
              <a:t>"</a:t>
            </a:r>
            <a:endParaRPr sz="1800">
              <a:solidFill>
                <a:srgbClr val="64B5F6"/>
              </a:solidFill>
              <a:latin typeface="Source Code Pro"/>
              <a:ea typeface="Source Code Pro"/>
              <a:cs typeface="Source Code Pro"/>
              <a:sym typeface="Source Code Pro"/>
            </a:endParaRPr>
          </a:p>
        </p:txBody>
      </p:sp>
      <p:sp>
        <p:nvSpPr>
          <p:cNvPr id="283" name="Google Shape;283;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84" name="Google Shape;284;p46"/>
          <p:cNvPicPr preferRelativeResize="0"/>
          <p:nvPr/>
        </p:nvPicPr>
        <p:blipFill rotWithShape="1">
          <a:blip r:embed="rId3">
            <a:alphaModFix/>
          </a:blip>
          <a:srcRect b="0" l="0" r="0" t="0"/>
          <a:stretch/>
        </p:blipFill>
        <p:spPr>
          <a:xfrm>
            <a:off x="5029200" y="1600200"/>
            <a:ext cx="3200400" cy="32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90" name="Google Shape;290;p47"/>
          <p:cNvPicPr preferRelativeResize="0"/>
          <p:nvPr/>
        </p:nvPicPr>
        <p:blipFill rotWithShape="1">
          <a:blip r:embed="rId3">
            <a:alphaModFix/>
          </a:blip>
          <a:srcRect b="0" l="0" r="0" t="0"/>
          <a:stretch/>
        </p:blipFill>
        <p:spPr>
          <a:xfrm>
            <a:off x="2724150" y="1447800"/>
            <a:ext cx="3695700" cy="369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79" name="Google Shape;79;p16"/>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80" name="Google Shape;80;p16"/>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86" name="Google Shape;86;p17"/>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87" name="Google Shape;87;p17"/>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88" name="Google Shape;88;p17"/>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4" name="Google Shape;94;p18"/>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5" name="Google Shape;95;p18"/>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		</a:t>
            </a:r>
            <a:r>
              <a:rPr lang="en">
                <a:solidFill>
                  <a:schemeClr val="lt2"/>
                </a:solidFill>
                <a:latin typeface="Source Code Pro"/>
                <a:ea typeface="Source Code Pro"/>
                <a:cs typeface="Source Code Pro"/>
                <a:sym typeface="Source Code Pro"/>
              </a:rPr>
              <a:t>...</a:t>
            </a:r>
            <a:r>
              <a:rPr i="1" lang="en">
                <a:solidFill>
                  <a:schemeClr val="lt2"/>
                </a:solidFill>
                <a:latin typeface="Source Code Pro"/>
                <a:ea typeface="Source Code Pro"/>
                <a:cs typeface="Source Code Pro"/>
                <a:sym typeface="Source Code Pro"/>
              </a:rPr>
              <a:t> more content </a:t>
            </a:r>
            <a:r>
              <a:rPr lang="en">
                <a:solidFill>
                  <a:schemeClr val="lt2"/>
                </a:solidFill>
                <a:latin typeface="Source Code Pro"/>
                <a:ea typeface="Source Code Pro"/>
                <a:cs typeface="Source Code Pro"/>
                <a:sym typeface="Source Code Pro"/>
              </a:rPr>
              <a:t>...</a:t>
            </a:r>
            <a:endParaRPr i="1">
              <a:solidFill>
                <a:schemeClr val="lt2"/>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childElement</a:t>
            </a:r>
            <a:r>
              <a:rPr lang="en">
                <a:solidFill>
                  <a:srgbClr val="64B5F6"/>
                </a:solidFill>
                <a:latin typeface="Source Code Pro"/>
                <a:ea typeface="Source Code Pro"/>
                <a:cs typeface="Source Code Pro"/>
                <a:sym typeface="Source Code Pro"/>
              </a:rPr>
              <a:t> </a:t>
            </a:r>
            <a:r>
              <a:rPr lang="en">
                <a:solidFill>
                  <a:srgbClr val="CE93D8"/>
                </a:solidFill>
                <a:latin typeface="Source Code Pro"/>
                <a:ea typeface="Source Code Pro"/>
                <a:cs typeface="Source Code Pro"/>
                <a:sym typeface="Source Code Pro"/>
              </a:rPr>
              <a:t>attribute</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value</a:t>
            </a:r>
            <a:r>
              <a:rPr lang="en">
                <a:solidFill>
                  <a:srgbClr val="64B5F6"/>
                </a:solidFill>
                <a:latin typeface="Source Code Pro"/>
                <a:ea typeface="Source Code Pro"/>
                <a:cs typeface="Source Code Pro"/>
                <a:sym typeface="Source Code Pro"/>
              </a:rPr>
              <a:t>" /&gt;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element</a:t>
            </a: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&lt;!-- comment --&gt;</a:t>
            </a:r>
            <a:endParaRPr/>
          </a:p>
        </p:txBody>
      </p:sp>
      <p:sp>
        <p:nvSpPr>
          <p:cNvPr id="106" name="Google Shape;106;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are SVGs written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228600" y="1600200"/>
            <a:ext cx="8686800" cy="32004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xmlns</a:t>
            </a:r>
            <a:r>
              <a:rPr lang="en">
                <a:solidFill>
                  <a:srgbClr val="64B5F6"/>
                </a:solidFill>
                <a:latin typeface="Source Code Pro"/>
                <a:ea typeface="Source Code Pro"/>
                <a:cs typeface="Source Code Pro"/>
                <a:sym typeface="Source Code Pro"/>
              </a:rPr>
              <a:t>="</a:t>
            </a:r>
            <a:r>
              <a:rPr lang="en">
                <a:solidFill>
                  <a:srgbClr val="DCE775"/>
                </a:solidFill>
                <a:latin typeface="Source Code Pro"/>
                <a:ea typeface="Source Code Pro"/>
                <a:cs typeface="Source Code Pro"/>
                <a:sym typeface="Source Code Pro"/>
              </a:rPr>
              <a:t>http://www.w3.org/2000/svg</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viewBox</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width</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457200" lvl="0" marL="0" rtl="0" algn="l">
              <a:lnSpc>
                <a:spcPct val="100000"/>
              </a:lnSpc>
              <a:spcBef>
                <a:spcPts val="0"/>
              </a:spcBef>
              <a:spcAft>
                <a:spcPts val="0"/>
              </a:spcAft>
              <a:buNone/>
            </a:pPr>
            <a:r>
              <a:rPr lang="en">
                <a:solidFill>
                  <a:srgbClr val="CE93D8"/>
                </a:solidFill>
                <a:latin typeface="Source Code Pro"/>
                <a:ea typeface="Source Code Pro"/>
                <a:cs typeface="Source Code Pro"/>
                <a:sym typeface="Source Code Pro"/>
              </a:rPr>
              <a:t>height</a:t>
            </a:r>
            <a:r>
              <a:rPr lang="en">
                <a:solidFill>
                  <a:srgbClr val="64B5F6"/>
                </a:solidFill>
                <a:latin typeface="Source Code Pro"/>
                <a:ea typeface="Source Code Pro"/>
                <a:cs typeface="Source Code Pro"/>
                <a:sym typeface="Source Code Pro"/>
              </a:rPr>
              <a:t>="</a:t>
            </a:r>
            <a:r>
              <a:rPr lang="en">
                <a:solidFill>
                  <a:schemeClr val="lt2"/>
                </a:solidFill>
                <a:latin typeface="Source Code Pro"/>
                <a:ea typeface="Source Code Pro"/>
                <a:cs typeface="Source Code Pro"/>
                <a:sym typeface="Source Code Pro"/>
              </a:rPr>
              <a:t>...</a:t>
            </a:r>
            <a:r>
              <a:rPr lang="en">
                <a:solidFill>
                  <a:srgbClr val="64B5F6"/>
                </a:solidFill>
                <a:latin typeface="Source Code Pro"/>
                <a:ea typeface="Source Code Pro"/>
                <a:cs typeface="Source Code Pro"/>
                <a:sym typeface="Source Code Pro"/>
              </a:rPr>
              <a: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&gt;</a:t>
            </a:r>
            <a:endParaRPr>
              <a:solidFill>
                <a:srgbClr val="64B5F6"/>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chemeClr val="lt2"/>
                </a:solidFill>
                <a:latin typeface="Source Code Pro"/>
                <a:ea typeface="Source Code Pro"/>
                <a:cs typeface="Source Code Pro"/>
                <a:sym typeface="Source Code Pro"/>
              </a:rPr>
              <a:t>	...</a:t>
            </a:r>
            <a:endParaRPr>
              <a:solidFill>
                <a:schemeClr val="lt2"/>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a:solidFill>
                  <a:srgbClr val="64B5F6"/>
                </a:solidFill>
                <a:latin typeface="Source Code Pro"/>
                <a:ea typeface="Source Code Pro"/>
                <a:cs typeface="Source Code Pro"/>
                <a:sym typeface="Source Code Pro"/>
              </a:rPr>
              <a:t>&lt;/</a:t>
            </a:r>
            <a:r>
              <a:rPr lang="en">
                <a:solidFill>
                  <a:srgbClr val="F06292"/>
                </a:solidFill>
                <a:latin typeface="Source Code Pro"/>
                <a:ea typeface="Source Code Pro"/>
                <a:cs typeface="Source Code Pro"/>
                <a:sym typeface="Source Code Pro"/>
              </a:rPr>
              <a:t>svg</a:t>
            </a:r>
            <a:r>
              <a:rPr lang="en">
                <a:solidFill>
                  <a:srgbClr val="64B5F6"/>
                </a:solidFill>
                <a:latin typeface="Source Code Pro"/>
                <a:ea typeface="Source Code Pro"/>
                <a:cs typeface="Source Code Pro"/>
                <a:sym typeface="Source Code Pro"/>
              </a:rPr>
              <a:t>&gt;</a:t>
            </a:r>
            <a:endParaRPr/>
          </a:p>
        </p:txBody>
      </p:sp>
      <p:sp>
        <p:nvSpPr>
          <p:cNvPr id="112" name="Google Shape;112;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